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08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D35BCA-F1C7-42E3-97CA-3C777664CC09}" type="datetimeFigureOut">
              <a:rPr lang="nl-NL" smtClean="0"/>
              <a:t>17-1-2011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D7CB7B-F43E-4E0D-BA39-8E7F0E59CF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9035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9F9C3-9606-4B3E-9FD2-1E08EC1C5219}" type="datetime1">
              <a:rPr lang="nl-NL" smtClean="0"/>
              <a:t>17-1-2011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8726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C9F7D-43FC-461F-B630-EBDA9EB82066}" type="datetime1">
              <a:rPr lang="nl-NL" smtClean="0"/>
              <a:t>17-1-2011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4507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FAAB-831E-4C06-8EDD-1D372E4F05F1}" type="datetime1">
              <a:rPr lang="nl-NL" smtClean="0"/>
              <a:t>17-1-2011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7341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CB22E-AF17-4A48-A13F-A9592EA6A122}" type="datetime1">
              <a:rPr lang="nl-NL" smtClean="0"/>
              <a:t>17-1-2011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248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FB786-1563-4AFF-BBF7-832C4222DA16}" type="datetime1">
              <a:rPr lang="nl-NL" smtClean="0"/>
              <a:t>17-1-2011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0911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F848-075D-49AF-B720-BE67FA1B0032}" type="datetime1">
              <a:rPr lang="nl-NL" smtClean="0"/>
              <a:t>17-1-2011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7826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B3EF8-74D5-4E74-9CB3-E492952EEF62}" type="datetime1">
              <a:rPr lang="nl-NL" smtClean="0"/>
              <a:t>17-1-2011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6370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DAE8-B4B9-4B66-BBB8-E12C7D828D83}" type="datetime1">
              <a:rPr lang="nl-NL" smtClean="0"/>
              <a:t>17-1-2011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2725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E34C-0930-4733-A0EC-B490DEFBAB48}" type="datetime1">
              <a:rPr lang="nl-NL" smtClean="0"/>
              <a:t>17-1-2011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4274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2BC16-7B45-4171-A21D-7BDDEA6DDA67}" type="datetime1">
              <a:rPr lang="nl-NL" smtClean="0"/>
              <a:t>17-1-2011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4721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4F243-2709-4731-BD16-6118BADA758B}" type="datetime1">
              <a:rPr lang="nl-NL" smtClean="0"/>
              <a:t>17-1-2011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4764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58ADA-6C2C-4E8A-A59E-6AFA5D37B7D5}" type="datetime1">
              <a:rPr lang="nl-NL" smtClean="0"/>
              <a:t>17-1-2011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6918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/>
          <p:cNvSpPr txBox="1"/>
          <p:nvPr/>
        </p:nvSpPr>
        <p:spPr>
          <a:xfrm>
            <a:off x="36302" y="44624"/>
            <a:ext cx="2581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H4B - </a:t>
            </a:r>
            <a:r>
              <a:rPr lang="en-US" dirty="0" err="1" smtClean="0">
                <a:latin typeface="Book Antiqua" pitchFamily="18" charset="0"/>
              </a:rPr>
              <a:t>Maatschappijleer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" name="TextBox 4"/>
          <p:cNvSpPr txBox="1"/>
          <p:nvPr/>
        </p:nvSpPr>
        <p:spPr>
          <a:xfrm>
            <a:off x="3018905" y="50190"/>
            <a:ext cx="4528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 5 - § 6 – De </a:t>
            </a:r>
            <a:r>
              <a:rPr lang="en-US" dirty="0" err="1" smtClean="0">
                <a:latin typeface="Book Antiqua" pitchFamily="18" charset="0"/>
              </a:rPr>
              <a:t>verzorgingsstaat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onder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druk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8170427" y="44624"/>
            <a:ext cx="938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latin typeface="Book Antiqua" pitchFamily="18" charset="0"/>
              </a:rPr>
              <a:t>Week 3</a:t>
            </a:r>
            <a:endParaRPr lang="en-US" dirty="0">
              <a:latin typeface="Book Antiqua" pitchFamily="18" charset="0"/>
            </a:endParaRPr>
          </a:p>
        </p:txBody>
      </p:sp>
      <p:cxnSp>
        <p:nvCxnSpPr>
          <p:cNvPr id="5" name="Straight Connector 8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vak 5"/>
          <p:cNvSpPr txBox="1"/>
          <p:nvPr/>
        </p:nvSpPr>
        <p:spPr>
          <a:xfrm>
            <a:off x="0" y="692696"/>
            <a:ext cx="9016636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dirty="0" smtClean="0"/>
              <a:t>Rond 1960 was de verzorgingsstaat voltooid. Burgers werden van de wieg tot het graf ver-</a:t>
            </a:r>
          </a:p>
          <a:p>
            <a:r>
              <a:rPr lang="nl-NL" dirty="0" err="1" smtClean="0"/>
              <a:t>zorgd</a:t>
            </a:r>
            <a:r>
              <a:rPr lang="nl-NL" dirty="0" smtClean="0"/>
              <a:t>.</a:t>
            </a:r>
          </a:p>
          <a:p>
            <a:endParaRPr lang="nl-NL" dirty="0" smtClean="0"/>
          </a:p>
          <a:p>
            <a:pPr marL="285750" indent="-285750">
              <a:buFontTx/>
              <a:buChar char="-"/>
            </a:pPr>
            <a:r>
              <a:rPr lang="nl-NL" dirty="0" smtClean="0"/>
              <a:t>Vanaf de 70-er jaren werden de eerste problemen zichtbaar:</a:t>
            </a:r>
          </a:p>
          <a:p>
            <a:pPr marL="742950" lvl="1" indent="-285750">
              <a:buFont typeface="Arial" charset="0"/>
              <a:buChar char="•"/>
            </a:pPr>
            <a:r>
              <a:rPr lang="nl-NL" dirty="0" smtClean="0"/>
              <a:t>Teveel mensen deden beroep op een uitkering</a:t>
            </a:r>
          </a:p>
          <a:p>
            <a:pPr lvl="2"/>
            <a:r>
              <a:rPr lang="nl-NL" dirty="0" smtClean="0">
                <a:sym typeface="Wingdings"/>
              </a:rPr>
              <a:t> Klassieke uitgangspunt </a:t>
            </a:r>
            <a:r>
              <a:rPr lang="nl-NL" dirty="0" smtClean="0">
                <a:sym typeface="Wingdings" pitchFamily="2" charset="2"/>
              </a:rPr>
              <a:t> Man is kostwinner.</a:t>
            </a:r>
            <a:endParaRPr lang="nl-NL" dirty="0" smtClean="0"/>
          </a:p>
          <a:p>
            <a:pPr marL="742950" lvl="1" indent="-285750">
              <a:buFont typeface="Arial" charset="0"/>
              <a:buChar char="•"/>
            </a:pPr>
            <a:r>
              <a:rPr lang="nl-NL" dirty="0" smtClean="0"/>
              <a:t>Mensen werden weinig gestimuleerd om te werken</a:t>
            </a:r>
          </a:p>
          <a:p>
            <a:pPr lvl="2"/>
            <a:r>
              <a:rPr lang="nl-NL" dirty="0" smtClean="0">
                <a:sym typeface="Wingdings"/>
              </a:rPr>
              <a:t> Vangnet of hangmat</a:t>
            </a:r>
            <a:endParaRPr lang="nl-NL" dirty="0" smtClean="0"/>
          </a:p>
          <a:p>
            <a:pPr marL="742950" lvl="1" indent="-285750">
              <a:buFont typeface="Arial" charset="0"/>
              <a:buChar char="•"/>
            </a:pPr>
            <a:r>
              <a:rPr lang="nl-NL" dirty="0" smtClean="0"/>
              <a:t>Er werd misbruik gemaakt van de voorzieningen</a:t>
            </a:r>
          </a:p>
          <a:p>
            <a:pPr marL="1200150" lvl="2" indent="-285750">
              <a:buFont typeface="Wingdings"/>
              <a:buChar char="Ä"/>
            </a:pPr>
            <a:r>
              <a:rPr lang="nl-NL" dirty="0" smtClean="0">
                <a:sym typeface="Wingdings"/>
              </a:rPr>
              <a:t>Vb. WAO </a:t>
            </a:r>
            <a:r>
              <a:rPr lang="nl-NL" dirty="0" smtClean="0">
                <a:sym typeface="Wingdings" pitchFamily="2" charset="2"/>
              </a:rPr>
              <a:t> Mensen lieten zich massaal afkeuren.</a:t>
            </a:r>
          </a:p>
          <a:p>
            <a:pPr marL="1200150" lvl="2" indent="-285750">
              <a:buFont typeface="Wingdings"/>
              <a:buChar char="Ä"/>
            </a:pPr>
            <a:endParaRPr lang="nl-NL" dirty="0">
              <a:sym typeface="Wingdings" pitchFamily="2" charset="2"/>
            </a:endParaRPr>
          </a:p>
          <a:p>
            <a:pPr marL="285750" lvl="2" indent="-285750">
              <a:buFontTx/>
              <a:buChar char="-"/>
            </a:pPr>
            <a:r>
              <a:rPr lang="nl-NL" dirty="0" smtClean="0">
                <a:sym typeface="Wingdings" pitchFamily="2" charset="2"/>
              </a:rPr>
              <a:t>Vanaf de 80-er jaren volgen maatregelen, omdat het solidaire draagvlak begon te wankelen</a:t>
            </a:r>
          </a:p>
          <a:p>
            <a:pPr marL="742950" lvl="3" indent="-285750">
              <a:buFont typeface="Arial" charset="0"/>
              <a:buChar char="•"/>
            </a:pPr>
            <a:r>
              <a:rPr lang="nl-NL" dirty="0" smtClean="0">
                <a:sym typeface="Wingdings" pitchFamily="2" charset="2"/>
              </a:rPr>
              <a:t>Bezuinigingen en strengere controle</a:t>
            </a:r>
          </a:p>
          <a:p>
            <a:pPr marL="1200150" lvl="4" indent="-285750">
              <a:buFont typeface="Wingdings"/>
              <a:buChar char="Ä"/>
            </a:pPr>
            <a:r>
              <a:rPr lang="nl-NL" dirty="0" smtClean="0">
                <a:sym typeface="Wingdings" pitchFamily="2" charset="2"/>
              </a:rPr>
              <a:t>Bv.: de WW werd beperkt tot een aantal jaren</a:t>
            </a:r>
          </a:p>
          <a:p>
            <a:pPr marL="1200150" lvl="4" indent="-285750">
              <a:buFont typeface="Wingdings"/>
              <a:buChar char="Ä"/>
            </a:pPr>
            <a:r>
              <a:rPr lang="nl-NL" dirty="0" smtClean="0">
                <a:sym typeface="Wingdings" pitchFamily="2" charset="2"/>
              </a:rPr>
              <a:t>Bv.: het begrip ‘passende’ arbeid werd verruimd</a:t>
            </a:r>
          </a:p>
          <a:p>
            <a:pPr marL="1200150" lvl="4" indent="-285750">
              <a:buFont typeface="Wingdings"/>
              <a:buChar char="Ä"/>
            </a:pPr>
            <a:r>
              <a:rPr lang="nl-NL" dirty="0" smtClean="0">
                <a:sym typeface="Wingdings" pitchFamily="2" charset="2"/>
              </a:rPr>
              <a:t>Bv.: verhaalsplicht bij de misbruik van de bijstand</a:t>
            </a:r>
          </a:p>
          <a:p>
            <a:pPr marL="1200150" lvl="4" indent="-285750">
              <a:buFont typeface="Wingdings"/>
              <a:buChar char="Ä"/>
            </a:pPr>
            <a:r>
              <a:rPr lang="nl-NL" dirty="0" smtClean="0">
                <a:sym typeface="Wingdings" pitchFamily="2" charset="2"/>
              </a:rPr>
              <a:t>Bv.: uitkeringen zijn losgekoppeld van de stijging van de lonen</a:t>
            </a:r>
          </a:p>
          <a:p>
            <a:pPr marL="1200150" lvl="4" indent="-285750">
              <a:buFont typeface="Wingdings"/>
              <a:buChar char="Ä"/>
            </a:pPr>
            <a:r>
              <a:rPr lang="nl-NL" dirty="0" smtClean="0">
                <a:sym typeface="Wingdings" pitchFamily="2" charset="2"/>
              </a:rPr>
              <a:t>Bv.: controle is toegenomen</a:t>
            </a:r>
          </a:p>
          <a:p>
            <a:pPr marL="1200150" lvl="4" indent="-285750">
              <a:buFont typeface="Wingdings"/>
              <a:buChar char="Ä"/>
            </a:pPr>
            <a:r>
              <a:rPr lang="nl-NL" dirty="0" smtClean="0">
                <a:sym typeface="Wingdings" pitchFamily="2" charset="2"/>
              </a:rPr>
              <a:t>Bv.: leeftijd voor de bijstand is verhoogd van 18 naar 21 jaar</a:t>
            </a:r>
          </a:p>
          <a:p>
            <a:pPr marL="1200150" lvl="4" indent="-285750">
              <a:buFont typeface="Wingdings"/>
              <a:buChar char="Ä"/>
            </a:pPr>
            <a:r>
              <a:rPr lang="nl-NL" dirty="0" smtClean="0">
                <a:sym typeface="Wingdings" pitchFamily="2" charset="2"/>
              </a:rPr>
              <a:t>Bv.: op allerlei voorzieningen is bezuinigd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1208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34714" y="197024"/>
            <a:ext cx="2581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H4B - </a:t>
            </a:r>
            <a:r>
              <a:rPr lang="en-US" dirty="0" err="1" smtClean="0">
                <a:latin typeface="Book Antiqua" pitchFamily="18" charset="0"/>
              </a:rPr>
              <a:t>Maatschappijleer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3017317" y="202590"/>
            <a:ext cx="4528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 5 - § 6 – De </a:t>
            </a:r>
            <a:r>
              <a:rPr lang="en-US" dirty="0" err="1" smtClean="0">
                <a:latin typeface="Book Antiqua" pitchFamily="18" charset="0"/>
              </a:rPr>
              <a:t>verzorgingsstaat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onder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druk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5" name="TextBox 6"/>
          <p:cNvSpPr txBox="1"/>
          <p:nvPr/>
        </p:nvSpPr>
        <p:spPr>
          <a:xfrm>
            <a:off x="8168839" y="197024"/>
            <a:ext cx="938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latin typeface="Book Antiqua" pitchFamily="18" charset="0"/>
              </a:rPr>
              <a:t>Week 3</a:t>
            </a:r>
            <a:endParaRPr lang="en-US" dirty="0">
              <a:latin typeface="Book Antiqua" pitchFamily="18" charset="0"/>
            </a:endParaRPr>
          </a:p>
        </p:txBody>
      </p:sp>
      <p:cxnSp>
        <p:nvCxnSpPr>
          <p:cNvPr id="6" name="Straight Connector 8"/>
          <p:cNvCxnSpPr/>
          <p:nvPr/>
        </p:nvCxnSpPr>
        <p:spPr>
          <a:xfrm>
            <a:off x="-1588" y="62907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vak 6"/>
          <p:cNvSpPr txBox="1"/>
          <p:nvPr/>
        </p:nvSpPr>
        <p:spPr>
          <a:xfrm>
            <a:off x="-1588" y="845096"/>
            <a:ext cx="884261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lvl="3" indent="-285750">
              <a:buFont typeface="Arial" charset="0"/>
              <a:buChar char="•"/>
            </a:pPr>
            <a:r>
              <a:rPr lang="nl-NL" dirty="0" smtClean="0">
                <a:sym typeface="Wingdings" pitchFamily="2" charset="2"/>
              </a:rPr>
              <a:t>Bezuinigingen en strengere controle</a:t>
            </a:r>
          </a:p>
          <a:p>
            <a:pPr marL="742950" lvl="3" indent="-285750">
              <a:buFont typeface="Arial" charset="0"/>
              <a:buChar char="•"/>
            </a:pPr>
            <a:r>
              <a:rPr lang="nl-NL" dirty="0" smtClean="0">
                <a:sym typeface="Wingdings" pitchFamily="2" charset="2"/>
              </a:rPr>
              <a:t>Eigen verantwoordelijkheid</a:t>
            </a:r>
          </a:p>
          <a:p>
            <a:pPr marL="1200150" lvl="4" indent="-285750">
              <a:buFont typeface="Wingdings"/>
              <a:buChar char="Ä"/>
            </a:pPr>
            <a:r>
              <a:rPr lang="nl-NL" dirty="0" smtClean="0">
                <a:sym typeface="Wingdings" pitchFamily="2" charset="2"/>
              </a:rPr>
              <a:t>Bv.: Werknemersverzekering  bedrijven zijn zelf verantwoordelijk voor door-</a:t>
            </a:r>
          </a:p>
          <a:p>
            <a:pPr marL="914400" lvl="4"/>
            <a:r>
              <a:rPr lang="nl-NL" dirty="0" smtClean="0">
                <a:sym typeface="Wingdings" pitchFamily="2" charset="2"/>
              </a:rPr>
              <a:t>betaling van het salaris bij ziekte. Bedrijven met een hoog ziekteverzuim zullen zelf</a:t>
            </a:r>
          </a:p>
          <a:p>
            <a:pPr marL="914400" lvl="4"/>
            <a:r>
              <a:rPr lang="nl-NL" dirty="0" smtClean="0">
                <a:sym typeface="Wingdings" pitchFamily="2" charset="2"/>
              </a:rPr>
              <a:t>actie moeten ondernemen om het ziekteverzuim terug te dringen.</a:t>
            </a:r>
          </a:p>
          <a:p>
            <a:pPr marL="1200150" lvl="4" indent="-285750">
              <a:buFont typeface="Wingdings"/>
              <a:buChar char="Ä"/>
            </a:pPr>
            <a:r>
              <a:rPr lang="nl-NL" dirty="0" smtClean="0">
                <a:sym typeface="Wingdings" pitchFamily="2" charset="2"/>
              </a:rPr>
              <a:t>Bv.: VUT (</a:t>
            </a:r>
            <a:r>
              <a:rPr lang="nl-NL" i="1" dirty="0" smtClean="0">
                <a:sym typeface="Wingdings" pitchFamily="2" charset="2"/>
              </a:rPr>
              <a:t>Vervroegde </a:t>
            </a:r>
            <a:r>
              <a:rPr lang="nl-NL" i="1" dirty="0" err="1" smtClean="0">
                <a:sym typeface="Wingdings" pitchFamily="2" charset="2"/>
              </a:rPr>
              <a:t>UitTreding</a:t>
            </a:r>
            <a:r>
              <a:rPr lang="nl-NL" dirty="0" smtClean="0">
                <a:sym typeface="Wingdings" pitchFamily="2" charset="2"/>
              </a:rPr>
              <a:t>) &amp; ATV (</a:t>
            </a:r>
            <a:r>
              <a:rPr lang="nl-NL" i="1" dirty="0" err="1" smtClean="0">
                <a:sym typeface="Wingdings" pitchFamily="2" charset="2"/>
              </a:rPr>
              <a:t>ArbeidsTijdVerkorting</a:t>
            </a:r>
            <a:r>
              <a:rPr lang="nl-NL" dirty="0" smtClean="0">
                <a:sym typeface="Wingdings" pitchFamily="2" charset="2"/>
              </a:rPr>
              <a:t>) om de </a:t>
            </a:r>
            <a:r>
              <a:rPr lang="nl-NL" dirty="0" err="1" smtClean="0">
                <a:sym typeface="Wingdings" pitchFamily="2" charset="2"/>
              </a:rPr>
              <a:t>werkge</a:t>
            </a:r>
            <a:r>
              <a:rPr lang="nl-NL" dirty="0" smtClean="0">
                <a:sym typeface="Wingdings" pitchFamily="2" charset="2"/>
              </a:rPr>
              <a:t>-</a:t>
            </a:r>
          </a:p>
          <a:p>
            <a:pPr marL="914400" lvl="4"/>
            <a:r>
              <a:rPr lang="nl-NL" dirty="0" err="1" smtClean="0">
                <a:sym typeface="Wingdings" pitchFamily="2" charset="2"/>
              </a:rPr>
              <a:t>legenheid</a:t>
            </a:r>
            <a:r>
              <a:rPr lang="nl-NL" dirty="0" smtClean="0">
                <a:sym typeface="Wingdings" pitchFamily="2" charset="2"/>
              </a:rPr>
              <a:t> te </a:t>
            </a:r>
            <a:r>
              <a:rPr lang="nl-NL" dirty="0" smtClean="0">
                <a:sym typeface="Wingdings" pitchFamily="2" charset="2"/>
              </a:rPr>
              <a:t>bevorderen</a:t>
            </a:r>
            <a:endParaRPr lang="nl-NL" dirty="0">
              <a:sym typeface="Wingdings" pitchFamily="2" charset="2"/>
            </a:endParaRPr>
          </a:p>
          <a:p>
            <a:pPr marL="742950" lvl="5" indent="-285750">
              <a:buFont typeface="Arial" charset="0"/>
              <a:buChar char="•"/>
            </a:pPr>
            <a:r>
              <a:rPr lang="nl-NL" dirty="0" smtClean="0">
                <a:sym typeface="Wingdings" pitchFamily="2" charset="2"/>
              </a:rPr>
              <a:t>Stimuleren bedrijfsleven</a:t>
            </a:r>
          </a:p>
          <a:p>
            <a:pPr marL="1200150" lvl="6" indent="-285750">
              <a:buFont typeface="Wingdings"/>
              <a:buChar char="Ä"/>
            </a:pPr>
            <a:r>
              <a:rPr lang="nl-NL" dirty="0" smtClean="0">
                <a:sym typeface="Wingdings" pitchFamily="2" charset="2"/>
              </a:rPr>
              <a:t>Loonmatiging (Poldermodel)</a:t>
            </a:r>
          </a:p>
          <a:p>
            <a:pPr marL="1200150" lvl="6" indent="-285750">
              <a:buFont typeface="Wingdings"/>
              <a:buChar char="Ä"/>
            </a:pPr>
            <a:r>
              <a:rPr lang="nl-NL" dirty="0" smtClean="0">
                <a:sym typeface="Wingdings" pitchFamily="2" charset="2"/>
              </a:rPr>
              <a:t>Overheidsbezuinigingen</a:t>
            </a:r>
          </a:p>
          <a:p>
            <a:pPr marL="1200150" lvl="6" indent="-285750">
              <a:buFont typeface="Wingdings"/>
              <a:buChar char="Ä"/>
            </a:pPr>
            <a:r>
              <a:rPr lang="nl-NL" dirty="0" smtClean="0">
                <a:sym typeface="Wingdings" pitchFamily="2" charset="2"/>
              </a:rPr>
              <a:t>Subsidieregelingen  Vestigingssubsidie voor zwakkere regio’s</a:t>
            </a:r>
          </a:p>
          <a:p>
            <a:pPr marL="0" lvl="4"/>
            <a:endParaRPr lang="nl-NL" dirty="0" smtClean="0">
              <a:sym typeface="Wingdings" pitchFamily="2" charset="2"/>
            </a:endParaRPr>
          </a:p>
          <a:p>
            <a:pPr marL="0" lvl="4"/>
            <a:r>
              <a:rPr lang="nl-NL" dirty="0" smtClean="0">
                <a:sym typeface="Wingdings" pitchFamily="2" charset="2"/>
              </a:rPr>
              <a:t>Bv.: zorg in Nederland</a:t>
            </a:r>
          </a:p>
          <a:p>
            <a:pPr marL="285750" lvl="4" indent="-285750">
              <a:buFont typeface="Wingdings"/>
              <a:buChar char="à"/>
            </a:pPr>
            <a:r>
              <a:rPr lang="nl-NL" dirty="0" smtClean="0">
                <a:sym typeface="Wingdings" pitchFamily="2" charset="2"/>
              </a:rPr>
              <a:t>Iedereen heeft een verplicht verzekering</a:t>
            </a:r>
          </a:p>
          <a:p>
            <a:pPr marL="285750" lvl="4" indent="-285750">
              <a:buFont typeface="Wingdings"/>
              <a:buChar char="à"/>
            </a:pPr>
            <a:r>
              <a:rPr lang="nl-NL" dirty="0" smtClean="0">
                <a:sym typeface="Wingdings" pitchFamily="2" charset="2"/>
              </a:rPr>
              <a:t>Marktwerking verzekeringen</a:t>
            </a:r>
          </a:p>
          <a:p>
            <a:pPr marL="285750" lvl="4" indent="-285750">
              <a:buFont typeface="Wingdings"/>
              <a:buChar char="à"/>
            </a:pPr>
            <a:r>
              <a:rPr lang="nl-NL" dirty="0" smtClean="0">
                <a:sym typeface="Wingdings" pitchFamily="2" charset="2"/>
              </a:rPr>
              <a:t>Marktwerking zorgaanbieders</a:t>
            </a:r>
            <a:endParaRPr lang="nl-NL" dirty="0" smtClean="0">
              <a:sym typeface="Wingdings" pitchFamily="2" charset="2"/>
            </a:endParaRPr>
          </a:p>
        </p:txBody>
      </p:sp>
      <p:sp>
        <p:nvSpPr>
          <p:cNvPr id="8" name="Tijdelijke aanduiding voor dianummer 6"/>
          <p:cNvSpPr txBox="1">
            <a:spLocks/>
          </p:cNvSpPr>
          <p:nvPr/>
        </p:nvSpPr>
        <p:spPr>
          <a:xfrm>
            <a:off x="6551612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N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726E807-AA8A-4F29-A7E8-03970520CC6D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11368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271</Words>
  <Application>Microsoft Office PowerPoint</Application>
  <PresentationFormat>Diavoorstelling (4:3)</PresentationFormat>
  <Paragraphs>44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Martin</dc:creator>
  <cp:lastModifiedBy>MafS</cp:lastModifiedBy>
  <cp:revision>19</cp:revision>
  <dcterms:created xsi:type="dcterms:W3CDTF">2010-09-13T06:23:05Z</dcterms:created>
  <dcterms:modified xsi:type="dcterms:W3CDTF">2011-01-17T14:03:00Z</dcterms:modified>
</cp:coreProperties>
</file>